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1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BAB3F-2C94-454C-8FE2-ABEF55ED65DF}" type="doc">
      <dgm:prSet loTypeId="urn:microsoft.com/office/officeart/2005/8/layout/cycle4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99CB7F02-E408-4796-88AD-3CF84AAD6F38}">
      <dgm:prSet phldrT="[Text]" custT="1"/>
      <dgm:spPr/>
      <dgm:t>
        <a:bodyPr/>
        <a:lstStyle/>
        <a:p>
          <a:r>
            <a:rPr lang="en-GB" sz="2400" b="1" dirty="0" smtClean="0">
              <a:solidFill>
                <a:srgbClr val="002060"/>
              </a:solidFill>
            </a:rPr>
            <a:t>Ophthalmology</a:t>
          </a:r>
          <a:endParaRPr lang="en-GB" sz="2400" b="1" dirty="0">
            <a:solidFill>
              <a:srgbClr val="002060"/>
            </a:solidFill>
          </a:endParaRPr>
        </a:p>
      </dgm:t>
    </dgm:pt>
    <dgm:pt modelId="{5BE716F9-FC18-4968-984B-D49C03FF617C}" type="parTrans" cxnId="{F8816AFC-AE1B-45D7-8F2F-BBFB2526DCED}">
      <dgm:prSet/>
      <dgm:spPr/>
      <dgm:t>
        <a:bodyPr/>
        <a:lstStyle/>
        <a:p>
          <a:endParaRPr lang="en-GB"/>
        </a:p>
      </dgm:t>
    </dgm:pt>
    <dgm:pt modelId="{09F453F7-EAC4-403F-84AB-07425C686634}" type="sibTrans" cxnId="{F8816AFC-AE1B-45D7-8F2F-BBFB2526DCED}">
      <dgm:prSet/>
      <dgm:spPr/>
      <dgm:t>
        <a:bodyPr/>
        <a:lstStyle/>
        <a:p>
          <a:endParaRPr lang="en-GB"/>
        </a:p>
      </dgm:t>
    </dgm:pt>
    <dgm:pt modelId="{D6361CBD-CBF6-413B-898A-7FB74C8E34DA}">
      <dgm:prSet phldrT="[Text]" custT="1"/>
      <dgm:spPr/>
      <dgm:t>
        <a:bodyPr/>
        <a:lstStyle/>
        <a:p>
          <a:r>
            <a:rPr lang="en-GB" sz="2800" dirty="0" smtClean="0"/>
            <a:t>Genetic testing in RB (NGS) </a:t>
          </a:r>
          <a:endParaRPr lang="en-GB" sz="2800" dirty="0"/>
        </a:p>
      </dgm:t>
    </dgm:pt>
    <dgm:pt modelId="{75F329C0-0791-43E4-86C5-02D12A173E43}" type="parTrans" cxnId="{DB5EE32B-C049-490D-A7FB-2981B7297966}">
      <dgm:prSet/>
      <dgm:spPr/>
      <dgm:t>
        <a:bodyPr/>
        <a:lstStyle/>
        <a:p>
          <a:endParaRPr lang="en-GB"/>
        </a:p>
      </dgm:t>
    </dgm:pt>
    <dgm:pt modelId="{8B96E567-9F26-4EF4-9D9A-1B6316756983}" type="sibTrans" cxnId="{DB5EE32B-C049-490D-A7FB-2981B7297966}">
      <dgm:prSet/>
      <dgm:spPr/>
      <dgm:t>
        <a:bodyPr/>
        <a:lstStyle/>
        <a:p>
          <a:endParaRPr lang="en-GB"/>
        </a:p>
      </dgm:t>
    </dgm:pt>
    <dgm:pt modelId="{CCED9518-6A6E-4CF2-94E7-913AB09ABB04}">
      <dgm:prSet phldrT="[Text]" custT="1"/>
      <dgm:spPr/>
      <dgm:t>
        <a:bodyPr/>
        <a:lstStyle/>
        <a:p>
          <a:r>
            <a:rPr lang="en-GB" sz="2400" b="1" dirty="0" smtClean="0">
              <a:solidFill>
                <a:srgbClr val="002060"/>
              </a:solidFill>
            </a:rPr>
            <a:t>Pathology</a:t>
          </a:r>
          <a:endParaRPr lang="en-GB" sz="2400" b="1" dirty="0">
            <a:solidFill>
              <a:srgbClr val="002060"/>
            </a:solidFill>
          </a:endParaRPr>
        </a:p>
      </dgm:t>
    </dgm:pt>
    <dgm:pt modelId="{F15C3C34-C1D8-4898-945F-AED2A59E129F}" type="parTrans" cxnId="{3F5D93A2-EA02-4235-A9E4-4E626C0BB2EC}">
      <dgm:prSet/>
      <dgm:spPr/>
      <dgm:t>
        <a:bodyPr/>
        <a:lstStyle/>
        <a:p>
          <a:endParaRPr lang="en-GB"/>
        </a:p>
      </dgm:t>
    </dgm:pt>
    <dgm:pt modelId="{C18460B3-3E57-456C-8BD7-EC5F637F387D}" type="sibTrans" cxnId="{3F5D93A2-EA02-4235-A9E4-4E626C0BB2EC}">
      <dgm:prSet/>
      <dgm:spPr/>
      <dgm:t>
        <a:bodyPr/>
        <a:lstStyle/>
        <a:p>
          <a:endParaRPr lang="en-GB"/>
        </a:p>
      </dgm:t>
    </dgm:pt>
    <dgm:pt modelId="{665B222D-9FC3-4849-9CE7-EAD5B0A772A9}">
      <dgm:prSet phldrT="[Text]" custT="1"/>
      <dgm:spPr/>
      <dgm:t>
        <a:bodyPr/>
        <a:lstStyle/>
        <a:p>
          <a:r>
            <a:rPr lang="en-GB" sz="2800" dirty="0" smtClean="0"/>
            <a:t>Lab infrastructure</a:t>
          </a:r>
          <a:endParaRPr lang="en-GB" sz="2800" dirty="0"/>
        </a:p>
      </dgm:t>
    </dgm:pt>
    <dgm:pt modelId="{B690747C-9429-4E50-BFE5-D58D49CE580A}" type="parTrans" cxnId="{763C0305-7126-4E4E-8869-14BAA5E7E7A8}">
      <dgm:prSet/>
      <dgm:spPr/>
      <dgm:t>
        <a:bodyPr/>
        <a:lstStyle/>
        <a:p>
          <a:endParaRPr lang="en-GB"/>
        </a:p>
      </dgm:t>
    </dgm:pt>
    <dgm:pt modelId="{0889282D-B7E2-46C5-AA16-4068A074CCA8}" type="sibTrans" cxnId="{763C0305-7126-4E4E-8869-14BAA5E7E7A8}">
      <dgm:prSet/>
      <dgm:spPr/>
      <dgm:t>
        <a:bodyPr/>
        <a:lstStyle/>
        <a:p>
          <a:endParaRPr lang="en-GB"/>
        </a:p>
      </dgm:t>
    </dgm:pt>
    <dgm:pt modelId="{A9492F27-DA60-4C0F-8125-395FE16DB108}">
      <dgm:prSet phldrT="[Text]" custT="1"/>
      <dgm:spPr/>
      <dgm:t>
        <a:bodyPr/>
        <a:lstStyle/>
        <a:p>
          <a:r>
            <a:rPr lang="en-GB" sz="2400" b="1" dirty="0" smtClean="0">
              <a:solidFill>
                <a:srgbClr val="002060"/>
              </a:solidFill>
            </a:rPr>
            <a:t>KAVI-ICR</a:t>
          </a:r>
        </a:p>
        <a:p>
          <a:r>
            <a:rPr lang="en-GB" sz="2400" b="1" dirty="0" smtClean="0">
              <a:solidFill>
                <a:srgbClr val="002060"/>
              </a:solidFill>
            </a:rPr>
            <a:t>CEBIB</a:t>
          </a:r>
          <a:endParaRPr lang="en-GB" sz="2400" b="1" dirty="0">
            <a:solidFill>
              <a:srgbClr val="002060"/>
            </a:solidFill>
          </a:endParaRPr>
        </a:p>
      </dgm:t>
    </dgm:pt>
    <dgm:pt modelId="{B0917745-3712-48F8-B12F-203F3323231C}" type="parTrans" cxnId="{350EF729-A9EF-48DB-8C5D-83F1E2460EF5}">
      <dgm:prSet/>
      <dgm:spPr/>
      <dgm:t>
        <a:bodyPr/>
        <a:lstStyle/>
        <a:p>
          <a:endParaRPr lang="en-GB"/>
        </a:p>
      </dgm:t>
    </dgm:pt>
    <dgm:pt modelId="{4D1076CB-ED12-4E09-8D36-F54CBC52F528}" type="sibTrans" cxnId="{350EF729-A9EF-48DB-8C5D-83F1E2460EF5}">
      <dgm:prSet/>
      <dgm:spPr/>
      <dgm:t>
        <a:bodyPr/>
        <a:lstStyle/>
        <a:p>
          <a:endParaRPr lang="en-GB"/>
        </a:p>
      </dgm:t>
    </dgm:pt>
    <dgm:pt modelId="{8609E249-627F-4108-B56E-D5AD43159ED6}">
      <dgm:prSet phldrT="[Text]" custT="1"/>
      <dgm:spPr/>
      <dgm:t>
        <a:bodyPr/>
        <a:lstStyle/>
        <a:p>
          <a:r>
            <a:rPr lang="en-GB" sz="2400" b="0" dirty="0" smtClean="0">
              <a:latin typeface="Arial" panose="020B0604020202020204" pitchFamily="34" charset="0"/>
              <a:cs typeface="Arial" panose="020B0604020202020204" pitchFamily="34" charset="0"/>
            </a:rPr>
            <a:t>Biomedical research  </a:t>
          </a:r>
          <a:endParaRPr lang="en-GB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8B9D28-E510-4169-80A4-DAEF99D17FB4}" type="parTrans" cxnId="{8E7D0CEF-FA78-4F1D-AB7F-1560E45C46E9}">
      <dgm:prSet/>
      <dgm:spPr/>
      <dgm:t>
        <a:bodyPr/>
        <a:lstStyle/>
        <a:p>
          <a:endParaRPr lang="en-GB"/>
        </a:p>
      </dgm:t>
    </dgm:pt>
    <dgm:pt modelId="{2B9465E6-7168-414F-B643-D9B353996799}" type="sibTrans" cxnId="{8E7D0CEF-FA78-4F1D-AB7F-1560E45C46E9}">
      <dgm:prSet/>
      <dgm:spPr/>
      <dgm:t>
        <a:bodyPr/>
        <a:lstStyle/>
        <a:p>
          <a:endParaRPr lang="en-GB"/>
        </a:p>
      </dgm:t>
    </dgm:pt>
    <dgm:pt modelId="{C5319344-2AC0-4CE1-99B8-F21784B88BCF}">
      <dgm:prSet phldrT="[Text]" custT="1"/>
      <dgm:spPr/>
      <dgm:t>
        <a:bodyPr/>
        <a:lstStyle/>
        <a:p>
          <a:r>
            <a:rPr lang="en-GB" sz="2400" b="1" dirty="0" smtClean="0">
              <a:solidFill>
                <a:srgbClr val="002060"/>
              </a:solidFill>
            </a:rPr>
            <a:t>SickKids </a:t>
          </a:r>
        </a:p>
        <a:p>
          <a:r>
            <a:rPr lang="en-GB" sz="2400" b="1" dirty="0" smtClean="0">
              <a:solidFill>
                <a:srgbClr val="002060"/>
              </a:solidFill>
            </a:rPr>
            <a:t>Global child </a:t>
          </a:r>
        </a:p>
        <a:p>
          <a:r>
            <a:rPr lang="en-GB" sz="2400" b="1" dirty="0" smtClean="0">
              <a:solidFill>
                <a:srgbClr val="002060"/>
              </a:solidFill>
            </a:rPr>
            <a:t>Health</a:t>
          </a:r>
        </a:p>
      </dgm:t>
    </dgm:pt>
    <dgm:pt modelId="{1C00D5EB-C885-4B15-9099-350DDC37F16F}" type="parTrans" cxnId="{1211EC15-AFA6-4C95-81C2-9C70E8E04F12}">
      <dgm:prSet/>
      <dgm:spPr/>
      <dgm:t>
        <a:bodyPr/>
        <a:lstStyle/>
        <a:p>
          <a:endParaRPr lang="en-GB"/>
        </a:p>
      </dgm:t>
    </dgm:pt>
    <dgm:pt modelId="{214BA773-74FE-44C5-9932-BBB3CEE7F69D}" type="sibTrans" cxnId="{1211EC15-AFA6-4C95-81C2-9C70E8E04F12}">
      <dgm:prSet/>
      <dgm:spPr/>
      <dgm:t>
        <a:bodyPr/>
        <a:lstStyle/>
        <a:p>
          <a:endParaRPr lang="en-GB"/>
        </a:p>
      </dgm:t>
    </dgm:pt>
    <dgm:pt modelId="{097D755E-A9DD-4F71-B234-02997A23A177}">
      <dgm:prSet phldrT="[Text]" custT="1"/>
      <dgm:spPr/>
      <dgm:t>
        <a:bodyPr/>
        <a:lstStyle/>
        <a:p>
          <a:r>
            <a:rPr lang="en-GB" sz="2800" dirty="0" smtClean="0"/>
            <a:t>Training</a:t>
          </a:r>
          <a:endParaRPr lang="en-GB" sz="2400" dirty="0"/>
        </a:p>
      </dgm:t>
    </dgm:pt>
    <dgm:pt modelId="{52E93AE6-1EF0-4D0A-89E5-8F7D88AD137E}" type="parTrans" cxnId="{8FEED5B4-8F6B-4F00-9973-68B8AD96B2AF}">
      <dgm:prSet/>
      <dgm:spPr/>
      <dgm:t>
        <a:bodyPr/>
        <a:lstStyle/>
        <a:p>
          <a:endParaRPr lang="en-GB"/>
        </a:p>
      </dgm:t>
    </dgm:pt>
    <dgm:pt modelId="{C6DA4608-76A2-4A0F-AC8B-14999451D32B}" type="sibTrans" cxnId="{8FEED5B4-8F6B-4F00-9973-68B8AD96B2AF}">
      <dgm:prSet/>
      <dgm:spPr/>
      <dgm:t>
        <a:bodyPr/>
        <a:lstStyle/>
        <a:p>
          <a:endParaRPr lang="en-GB"/>
        </a:p>
      </dgm:t>
    </dgm:pt>
    <dgm:pt modelId="{75AD0152-7409-4064-96CA-BB7DC8D054FA}">
      <dgm:prSet phldrT="[Text]" custT="1"/>
      <dgm:spPr/>
      <dgm:t>
        <a:bodyPr/>
        <a:lstStyle/>
        <a:p>
          <a:r>
            <a:rPr lang="en-GB" sz="2800" dirty="0" smtClean="0"/>
            <a:t>Support </a:t>
          </a:r>
          <a:endParaRPr lang="en-GB" sz="2800" dirty="0"/>
        </a:p>
      </dgm:t>
    </dgm:pt>
    <dgm:pt modelId="{762C281E-B599-4971-BD8E-AFACD0985F04}" type="parTrans" cxnId="{09222A03-7F7B-45FC-BDF3-EFFA78099237}">
      <dgm:prSet/>
      <dgm:spPr/>
      <dgm:t>
        <a:bodyPr/>
        <a:lstStyle/>
        <a:p>
          <a:endParaRPr lang="en-GB"/>
        </a:p>
      </dgm:t>
    </dgm:pt>
    <dgm:pt modelId="{97F058E0-C5ED-465D-B68D-A7B098A13DBD}" type="sibTrans" cxnId="{09222A03-7F7B-45FC-BDF3-EFFA78099237}">
      <dgm:prSet/>
      <dgm:spPr/>
      <dgm:t>
        <a:bodyPr/>
        <a:lstStyle/>
        <a:p>
          <a:endParaRPr lang="en-GB"/>
        </a:p>
      </dgm:t>
    </dgm:pt>
    <dgm:pt modelId="{0E24BA32-A45B-4BF4-A183-96AE0B2CB574}">
      <dgm:prSet custT="1"/>
      <dgm:spPr/>
      <dgm:t>
        <a:bodyPr/>
        <a:lstStyle/>
        <a:p>
          <a:r>
            <a:rPr lang="en-GB" sz="2400" b="0" dirty="0" smtClean="0">
              <a:latin typeface="Arial" panose="020B0604020202020204" pitchFamily="34" charset="0"/>
              <a:cs typeface="Arial" panose="020B0604020202020204" pitchFamily="34" charset="0"/>
            </a:rPr>
            <a:t>Capacity building</a:t>
          </a:r>
          <a:endParaRPr lang="en-GB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1642D8-DFDF-433D-A2C4-6502D0B6A622}" type="parTrans" cxnId="{DE48E281-EE4B-4FC7-B7FD-8450DD65844D}">
      <dgm:prSet/>
      <dgm:spPr/>
      <dgm:t>
        <a:bodyPr/>
        <a:lstStyle/>
        <a:p>
          <a:endParaRPr lang="en-GB"/>
        </a:p>
      </dgm:t>
    </dgm:pt>
    <dgm:pt modelId="{8196C49C-2C5F-4E22-AC5C-88DD1D2933AC}" type="sibTrans" cxnId="{DE48E281-EE4B-4FC7-B7FD-8450DD65844D}">
      <dgm:prSet/>
      <dgm:spPr/>
      <dgm:t>
        <a:bodyPr/>
        <a:lstStyle/>
        <a:p>
          <a:endParaRPr lang="en-GB"/>
        </a:p>
      </dgm:t>
    </dgm:pt>
    <dgm:pt modelId="{80A190CB-B6D5-4923-91B8-68895DBCB9E3}" type="pres">
      <dgm:prSet presAssocID="{CBCBAB3F-2C94-454C-8FE2-ABEF55ED65D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2CCC1A2-5691-4B39-BB5E-680E20E13B4F}" type="pres">
      <dgm:prSet presAssocID="{CBCBAB3F-2C94-454C-8FE2-ABEF55ED65DF}" presName="children" presStyleCnt="0"/>
      <dgm:spPr/>
      <dgm:t>
        <a:bodyPr/>
        <a:lstStyle/>
        <a:p>
          <a:endParaRPr lang="en-GB"/>
        </a:p>
      </dgm:t>
    </dgm:pt>
    <dgm:pt modelId="{DED5F3DF-589C-4AF9-ADB9-B1A50744AC03}" type="pres">
      <dgm:prSet presAssocID="{CBCBAB3F-2C94-454C-8FE2-ABEF55ED65DF}" presName="child1group" presStyleCnt="0"/>
      <dgm:spPr/>
      <dgm:t>
        <a:bodyPr/>
        <a:lstStyle/>
        <a:p>
          <a:endParaRPr lang="en-GB"/>
        </a:p>
      </dgm:t>
    </dgm:pt>
    <dgm:pt modelId="{8B8AFD17-DE97-4023-BDDB-4566E7ADB151}" type="pres">
      <dgm:prSet presAssocID="{CBCBAB3F-2C94-454C-8FE2-ABEF55ED65DF}" presName="child1" presStyleLbl="bgAcc1" presStyleIdx="0" presStyleCnt="4" custScaleX="112146"/>
      <dgm:spPr/>
      <dgm:t>
        <a:bodyPr/>
        <a:lstStyle/>
        <a:p>
          <a:endParaRPr lang="en-GB"/>
        </a:p>
      </dgm:t>
    </dgm:pt>
    <dgm:pt modelId="{B990E547-CD40-4743-9395-A73E98D8D838}" type="pres">
      <dgm:prSet presAssocID="{CBCBAB3F-2C94-454C-8FE2-ABEF55ED65DF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58A5315-C182-46E2-8D8D-643409E75A34}" type="pres">
      <dgm:prSet presAssocID="{CBCBAB3F-2C94-454C-8FE2-ABEF55ED65DF}" presName="child2group" presStyleCnt="0"/>
      <dgm:spPr/>
      <dgm:t>
        <a:bodyPr/>
        <a:lstStyle/>
        <a:p>
          <a:endParaRPr lang="en-GB"/>
        </a:p>
      </dgm:t>
    </dgm:pt>
    <dgm:pt modelId="{B2138994-97DE-49FD-A32E-CC6ADD38EF68}" type="pres">
      <dgm:prSet presAssocID="{CBCBAB3F-2C94-454C-8FE2-ABEF55ED65DF}" presName="child2" presStyleLbl="bgAcc1" presStyleIdx="1" presStyleCnt="4" custScaleX="128297"/>
      <dgm:spPr/>
      <dgm:t>
        <a:bodyPr/>
        <a:lstStyle/>
        <a:p>
          <a:endParaRPr lang="en-GB"/>
        </a:p>
      </dgm:t>
    </dgm:pt>
    <dgm:pt modelId="{CABCA2DF-1EBF-4BA3-B7FB-C0C1E3443719}" type="pres">
      <dgm:prSet presAssocID="{CBCBAB3F-2C94-454C-8FE2-ABEF55ED65DF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849699A-C0F4-46F6-9353-050962E776BB}" type="pres">
      <dgm:prSet presAssocID="{CBCBAB3F-2C94-454C-8FE2-ABEF55ED65DF}" presName="child3group" presStyleCnt="0"/>
      <dgm:spPr/>
      <dgm:t>
        <a:bodyPr/>
        <a:lstStyle/>
        <a:p>
          <a:endParaRPr lang="en-GB"/>
        </a:p>
      </dgm:t>
    </dgm:pt>
    <dgm:pt modelId="{C413B06C-458B-41C8-B4E0-4E033AB8C5C6}" type="pres">
      <dgm:prSet presAssocID="{CBCBAB3F-2C94-454C-8FE2-ABEF55ED65DF}" presName="child3" presStyleLbl="bgAcc1" presStyleIdx="2" presStyleCnt="4" custScaleX="94924" custScaleY="103856"/>
      <dgm:spPr/>
      <dgm:t>
        <a:bodyPr/>
        <a:lstStyle/>
        <a:p>
          <a:endParaRPr lang="en-GB"/>
        </a:p>
      </dgm:t>
    </dgm:pt>
    <dgm:pt modelId="{1FF6BB11-3961-41AF-A1E9-0CED55BDF2B7}" type="pres">
      <dgm:prSet presAssocID="{CBCBAB3F-2C94-454C-8FE2-ABEF55ED65DF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BE7AD98-B919-4320-93FB-047BF4BE2F23}" type="pres">
      <dgm:prSet presAssocID="{CBCBAB3F-2C94-454C-8FE2-ABEF55ED65DF}" presName="child4group" presStyleCnt="0"/>
      <dgm:spPr/>
      <dgm:t>
        <a:bodyPr/>
        <a:lstStyle/>
        <a:p>
          <a:endParaRPr lang="en-GB"/>
        </a:p>
      </dgm:t>
    </dgm:pt>
    <dgm:pt modelId="{FE1E24F1-FA38-47AF-B739-CFBB58688E7A}" type="pres">
      <dgm:prSet presAssocID="{CBCBAB3F-2C94-454C-8FE2-ABEF55ED65DF}" presName="child4" presStyleLbl="bgAcc1" presStyleIdx="3" presStyleCnt="4" custScaleY="107195" custLinFactNeighborY="-683"/>
      <dgm:spPr/>
      <dgm:t>
        <a:bodyPr/>
        <a:lstStyle/>
        <a:p>
          <a:endParaRPr lang="en-GB"/>
        </a:p>
      </dgm:t>
    </dgm:pt>
    <dgm:pt modelId="{A4DC863B-6488-4F11-8E6C-13D4381C3668}" type="pres">
      <dgm:prSet presAssocID="{CBCBAB3F-2C94-454C-8FE2-ABEF55ED65DF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B9E0A46-D546-4092-B63F-3212A09C5D61}" type="pres">
      <dgm:prSet presAssocID="{CBCBAB3F-2C94-454C-8FE2-ABEF55ED65DF}" presName="childPlaceholder" presStyleCnt="0"/>
      <dgm:spPr/>
      <dgm:t>
        <a:bodyPr/>
        <a:lstStyle/>
        <a:p>
          <a:endParaRPr lang="en-GB"/>
        </a:p>
      </dgm:t>
    </dgm:pt>
    <dgm:pt modelId="{1904E4F4-1993-44F2-86A7-0D848DB2BFFB}" type="pres">
      <dgm:prSet presAssocID="{CBCBAB3F-2C94-454C-8FE2-ABEF55ED65DF}" presName="circle" presStyleCnt="0"/>
      <dgm:spPr/>
      <dgm:t>
        <a:bodyPr/>
        <a:lstStyle/>
        <a:p>
          <a:endParaRPr lang="en-GB"/>
        </a:p>
      </dgm:t>
    </dgm:pt>
    <dgm:pt modelId="{04EBCF6C-9722-4601-843B-5FEF6AAF8BC2}" type="pres">
      <dgm:prSet presAssocID="{CBCBAB3F-2C94-454C-8FE2-ABEF55ED65DF}" presName="quadrant1" presStyleLbl="node1" presStyleIdx="0" presStyleCnt="4" custScaleX="114014" custScaleY="10711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7DA6B2-A788-4114-98A4-2807A3B8069A}" type="pres">
      <dgm:prSet presAssocID="{CBCBAB3F-2C94-454C-8FE2-ABEF55ED65DF}" presName="quadrant2" presStyleLbl="node1" presStyleIdx="1" presStyleCnt="4" custScaleY="108111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E5A18E1-D795-4173-AA17-9D446F73A44D}" type="pres">
      <dgm:prSet presAssocID="{CBCBAB3F-2C94-454C-8FE2-ABEF55ED65DF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65611E6-01CE-4FDD-ADDF-5F2C71E8F54E}" type="pres">
      <dgm:prSet presAssocID="{CBCBAB3F-2C94-454C-8FE2-ABEF55ED65DF}" presName="quadrant4" presStyleLbl="node1" presStyleIdx="3" presStyleCnt="4" custScaleX="111364" custScaleY="10013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5112CCB-B7E2-486F-88DA-46E9D3F51C97}" type="pres">
      <dgm:prSet presAssocID="{CBCBAB3F-2C94-454C-8FE2-ABEF55ED65DF}" presName="quadrantPlaceholder" presStyleCnt="0"/>
      <dgm:spPr/>
      <dgm:t>
        <a:bodyPr/>
        <a:lstStyle/>
        <a:p>
          <a:endParaRPr lang="en-GB"/>
        </a:p>
      </dgm:t>
    </dgm:pt>
    <dgm:pt modelId="{C375C3BC-EAD2-4EDA-8AF6-03E08C4590BE}" type="pres">
      <dgm:prSet presAssocID="{CBCBAB3F-2C94-454C-8FE2-ABEF55ED65DF}" presName="center1" presStyleLbl="fgShp" presStyleIdx="0" presStyleCnt="2"/>
      <dgm:spPr/>
      <dgm:t>
        <a:bodyPr/>
        <a:lstStyle/>
        <a:p>
          <a:endParaRPr lang="en-GB"/>
        </a:p>
      </dgm:t>
    </dgm:pt>
    <dgm:pt modelId="{13020084-A3E3-4CF7-958A-FECB544F8A97}" type="pres">
      <dgm:prSet presAssocID="{CBCBAB3F-2C94-454C-8FE2-ABEF55ED65DF}" presName="center2" presStyleLbl="fgShp" presStyleIdx="1" presStyleCnt="2"/>
      <dgm:spPr/>
      <dgm:t>
        <a:bodyPr/>
        <a:lstStyle/>
        <a:p>
          <a:endParaRPr lang="en-GB"/>
        </a:p>
      </dgm:t>
    </dgm:pt>
  </dgm:ptLst>
  <dgm:cxnLst>
    <dgm:cxn modelId="{350EF729-A9EF-48DB-8C5D-83F1E2460EF5}" srcId="{CBCBAB3F-2C94-454C-8FE2-ABEF55ED65DF}" destId="{A9492F27-DA60-4C0F-8125-395FE16DB108}" srcOrd="2" destOrd="0" parTransId="{B0917745-3712-48F8-B12F-203F3323231C}" sibTransId="{4D1076CB-ED12-4E09-8D36-F54CBC52F528}"/>
    <dgm:cxn modelId="{DE48E281-EE4B-4FC7-B7FD-8450DD65844D}" srcId="{A9492F27-DA60-4C0F-8125-395FE16DB108}" destId="{0E24BA32-A45B-4BF4-A183-96AE0B2CB574}" srcOrd="1" destOrd="0" parTransId="{141642D8-DFDF-433D-A2C4-6502D0B6A622}" sibTransId="{8196C49C-2C5F-4E22-AC5C-88DD1D2933AC}"/>
    <dgm:cxn modelId="{AC7CDB34-F3CA-42FE-930F-3CB6AB995C69}" type="presOf" srcId="{0E24BA32-A45B-4BF4-A183-96AE0B2CB574}" destId="{C413B06C-458B-41C8-B4E0-4E033AB8C5C6}" srcOrd="0" destOrd="1" presId="urn:microsoft.com/office/officeart/2005/8/layout/cycle4"/>
    <dgm:cxn modelId="{94E3CC4E-8002-4DE6-BBE5-38AC7EA0778D}" type="presOf" srcId="{097D755E-A9DD-4F71-B234-02997A23A177}" destId="{A4DC863B-6488-4F11-8E6C-13D4381C3668}" srcOrd="1" destOrd="0" presId="urn:microsoft.com/office/officeart/2005/8/layout/cycle4"/>
    <dgm:cxn modelId="{3D77152D-9BC2-4760-9DC9-E7AF58C4B96B}" type="presOf" srcId="{665B222D-9FC3-4849-9CE7-EAD5B0A772A9}" destId="{CABCA2DF-1EBF-4BA3-B7FB-C0C1E3443719}" srcOrd="1" destOrd="0" presId="urn:microsoft.com/office/officeart/2005/8/layout/cycle4"/>
    <dgm:cxn modelId="{CEFAF780-CD92-4377-A338-EF038172C4B8}" type="presOf" srcId="{75AD0152-7409-4064-96CA-BB7DC8D054FA}" destId="{B2138994-97DE-49FD-A32E-CC6ADD38EF68}" srcOrd="0" destOrd="1" presId="urn:microsoft.com/office/officeart/2005/8/layout/cycle4"/>
    <dgm:cxn modelId="{542D4046-986D-4A75-894B-1119B898648B}" type="presOf" srcId="{8609E249-627F-4108-B56E-D5AD43159ED6}" destId="{C413B06C-458B-41C8-B4E0-4E033AB8C5C6}" srcOrd="0" destOrd="0" presId="urn:microsoft.com/office/officeart/2005/8/layout/cycle4"/>
    <dgm:cxn modelId="{09222A03-7F7B-45FC-BDF3-EFFA78099237}" srcId="{CCED9518-6A6E-4CF2-94E7-913AB09ABB04}" destId="{75AD0152-7409-4064-96CA-BB7DC8D054FA}" srcOrd="1" destOrd="0" parTransId="{762C281E-B599-4971-BD8E-AFACD0985F04}" sibTransId="{97F058E0-C5ED-465D-B68D-A7B098A13DBD}"/>
    <dgm:cxn modelId="{83447690-047D-47B3-8EA5-1AE98943CB94}" type="presOf" srcId="{CCED9518-6A6E-4CF2-94E7-913AB09ABB04}" destId="{C37DA6B2-A788-4114-98A4-2807A3B8069A}" srcOrd="0" destOrd="0" presId="urn:microsoft.com/office/officeart/2005/8/layout/cycle4"/>
    <dgm:cxn modelId="{8FEED5B4-8F6B-4F00-9973-68B8AD96B2AF}" srcId="{C5319344-2AC0-4CE1-99B8-F21784B88BCF}" destId="{097D755E-A9DD-4F71-B234-02997A23A177}" srcOrd="0" destOrd="0" parTransId="{52E93AE6-1EF0-4D0A-89E5-8F7D88AD137E}" sibTransId="{C6DA4608-76A2-4A0F-AC8B-14999451D32B}"/>
    <dgm:cxn modelId="{72C4CABF-8ECE-4076-9BD6-C3FBE6A7888D}" type="presOf" srcId="{C5319344-2AC0-4CE1-99B8-F21784B88BCF}" destId="{965611E6-01CE-4FDD-ADDF-5F2C71E8F54E}" srcOrd="0" destOrd="0" presId="urn:microsoft.com/office/officeart/2005/8/layout/cycle4"/>
    <dgm:cxn modelId="{8B5BADA1-E660-42E2-9E37-6B0E7BEBC14F}" type="presOf" srcId="{097D755E-A9DD-4F71-B234-02997A23A177}" destId="{FE1E24F1-FA38-47AF-B739-CFBB58688E7A}" srcOrd="0" destOrd="0" presId="urn:microsoft.com/office/officeart/2005/8/layout/cycle4"/>
    <dgm:cxn modelId="{EA8DE45F-FD1C-4B22-B34A-C7CE1544A7E6}" type="presOf" srcId="{D6361CBD-CBF6-413B-898A-7FB74C8E34DA}" destId="{B990E547-CD40-4743-9395-A73E98D8D838}" srcOrd="1" destOrd="0" presId="urn:microsoft.com/office/officeart/2005/8/layout/cycle4"/>
    <dgm:cxn modelId="{6AC33B8F-5D83-41DA-8565-42AD94E67AD6}" type="presOf" srcId="{8609E249-627F-4108-B56E-D5AD43159ED6}" destId="{1FF6BB11-3961-41AF-A1E9-0CED55BDF2B7}" srcOrd="1" destOrd="0" presId="urn:microsoft.com/office/officeart/2005/8/layout/cycle4"/>
    <dgm:cxn modelId="{F7456BDE-6F1F-4FD6-A23C-8AB5410F3FE2}" type="presOf" srcId="{99CB7F02-E408-4796-88AD-3CF84AAD6F38}" destId="{04EBCF6C-9722-4601-843B-5FEF6AAF8BC2}" srcOrd="0" destOrd="0" presId="urn:microsoft.com/office/officeart/2005/8/layout/cycle4"/>
    <dgm:cxn modelId="{1211EC15-AFA6-4C95-81C2-9C70E8E04F12}" srcId="{CBCBAB3F-2C94-454C-8FE2-ABEF55ED65DF}" destId="{C5319344-2AC0-4CE1-99B8-F21784B88BCF}" srcOrd="3" destOrd="0" parTransId="{1C00D5EB-C885-4B15-9099-350DDC37F16F}" sibTransId="{214BA773-74FE-44C5-9932-BBB3CEE7F69D}"/>
    <dgm:cxn modelId="{9D9CFB7F-D5F3-4ECA-BE2B-0E7456AAD1D9}" type="presOf" srcId="{665B222D-9FC3-4849-9CE7-EAD5B0A772A9}" destId="{B2138994-97DE-49FD-A32E-CC6ADD38EF68}" srcOrd="0" destOrd="0" presId="urn:microsoft.com/office/officeart/2005/8/layout/cycle4"/>
    <dgm:cxn modelId="{3F5D93A2-EA02-4235-A9E4-4E626C0BB2EC}" srcId="{CBCBAB3F-2C94-454C-8FE2-ABEF55ED65DF}" destId="{CCED9518-6A6E-4CF2-94E7-913AB09ABB04}" srcOrd="1" destOrd="0" parTransId="{F15C3C34-C1D8-4898-945F-AED2A59E129F}" sibTransId="{C18460B3-3E57-456C-8BD7-EC5F637F387D}"/>
    <dgm:cxn modelId="{D14CFF64-43B4-4EA2-8FA3-1CF243567455}" type="presOf" srcId="{CBCBAB3F-2C94-454C-8FE2-ABEF55ED65DF}" destId="{80A190CB-B6D5-4923-91B8-68895DBCB9E3}" srcOrd="0" destOrd="0" presId="urn:microsoft.com/office/officeart/2005/8/layout/cycle4"/>
    <dgm:cxn modelId="{F8816AFC-AE1B-45D7-8F2F-BBFB2526DCED}" srcId="{CBCBAB3F-2C94-454C-8FE2-ABEF55ED65DF}" destId="{99CB7F02-E408-4796-88AD-3CF84AAD6F38}" srcOrd="0" destOrd="0" parTransId="{5BE716F9-FC18-4968-984B-D49C03FF617C}" sibTransId="{09F453F7-EAC4-403F-84AB-07425C686634}"/>
    <dgm:cxn modelId="{DE239889-51B0-4D4D-81E6-7DEE7F49C052}" type="presOf" srcId="{A9492F27-DA60-4C0F-8125-395FE16DB108}" destId="{1E5A18E1-D795-4173-AA17-9D446F73A44D}" srcOrd="0" destOrd="0" presId="urn:microsoft.com/office/officeart/2005/8/layout/cycle4"/>
    <dgm:cxn modelId="{763C0305-7126-4E4E-8869-14BAA5E7E7A8}" srcId="{CCED9518-6A6E-4CF2-94E7-913AB09ABB04}" destId="{665B222D-9FC3-4849-9CE7-EAD5B0A772A9}" srcOrd="0" destOrd="0" parTransId="{B690747C-9429-4E50-BFE5-D58D49CE580A}" sibTransId="{0889282D-B7E2-46C5-AA16-4068A074CCA8}"/>
    <dgm:cxn modelId="{19BD0C56-9E99-43BD-B71C-AE35877FAC87}" type="presOf" srcId="{D6361CBD-CBF6-413B-898A-7FB74C8E34DA}" destId="{8B8AFD17-DE97-4023-BDDB-4566E7ADB151}" srcOrd="0" destOrd="0" presId="urn:microsoft.com/office/officeart/2005/8/layout/cycle4"/>
    <dgm:cxn modelId="{8E7D0CEF-FA78-4F1D-AB7F-1560E45C46E9}" srcId="{A9492F27-DA60-4C0F-8125-395FE16DB108}" destId="{8609E249-627F-4108-B56E-D5AD43159ED6}" srcOrd="0" destOrd="0" parTransId="{AA8B9D28-E510-4169-80A4-DAEF99D17FB4}" sibTransId="{2B9465E6-7168-414F-B643-D9B353996799}"/>
    <dgm:cxn modelId="{4EB1A0CB-6968-4163-82F2-634B2A6B6A25}" type="presOf" srcId="{0E24BA32-A45B-4BF4-A183-96AE0B2CB574}" destId="{1FF6BB11-3961-41AF-A1E9-0CED55BDF2B7}" srcOrd="1" destOrd="1" presId="urn:microsoft.com/office/officeart/2005/8/layout/cycle4"/>
    <dgm:cxn modelId="{DB5EE32B-C049-490D-A7FB-2981B7297966}" srcId="{99CB7F02-E408-4796-88AD-3CF84AAD6F38}" destId="{D6361CBD-CBF6-413B-898A-7FB74C8E34DA}" srcOrd="0" destOrd="0" parTransId="{75F329C0-0791-43E4-86C5-02D12A173E43}" sibTransId="{8B96E567-9F26-4EF4-9D9A-1B6316756983}"/>
    <dgm:cxn modelId="{CF1F7035-7C11-47C9-8962-91BC3ED01138}" type="presOf" srcId="{75AD0152-7409-4064-96CA-BB7DC8D054FA}" destId="{CABCA2DF-1EBF-4BA3-B7FB-C0C1E3443719}" srcOrd="1" destOrd="1" presId="urn:microsoft.com/office/officeart/2005/8/layout/cycle4"/>
    <dgm:cxn modelId="{DEBA829F-6BAF-4636-8FC0-9926CF9F6363}" type="presParOf" srcId="{80A190CB-B6D5-4923-91B8-68895DBCB9E3}" destId="{62CCC1A2-5691-4B39-BB5E-680E20E13B4F}" srcOrd="0" destOrd="0" presId="urn:microsoft.com/office/officeart/2005/8/layout/cycle4"/>
    <dgm:cxn modelId="{B2E3899B-78D0-4562-9438-FA24C95AC7A9}" type="presParOf" srcId="{62CCC1A2-5691-4B39-BB5E-680E20E13B4F}" destId="{DED5F3DF-589C-4AF9-ADB9-B1A50744AC03}" srcOrd="0" destOrd="0" presId="urn:microsoft.com/office/officeart/2005/8/layout/cycle4"/>
    <dgm:cxn modelId="{FD381893-1846-4C3E-8A3D-A70437B6A332}" type="presParOf" srcId="{DED5F3DF-589C-4AF9-ADB9-B1A50744AC03}" destId="{8B8AFD17-DE97-4023-BDDB-4566E7ADB151}" srcOrd="0" destOrd="0" presId="urn:microsoft.com/office/officeart/2005/8/layout/cycle4"/>
    <dgm:cxn modelId="{55AF3C59-AFB6-4882-953D-118DA7749912}" type="presParOf" srcId="{DED5F3DF-589C-4AF9-ADB9-B1A50744AC03}" destId="{B990E547-CD40-4743-9395-A73E98D8D838}" srcOrd="1" destOrd="0" presId="urn:microsoft.com/office/officeart/2005/8/layout/cycle4"/>
    <dgm:cxn modelId="{EEBB0728-AFB4-4D5D-9B75-C7B7B5C32A4C}" type="presParOf" srcId="{62CCC1A2-5691-4B39-BB5E-680E20E13B4F}" destId="{258A5315-C182-46E2-8D8D-643409E75A34}" srcOrd="1" destOrd="0" presId="urn:microsoft.com/office/officeart/2005/8/layout/cycle4"/>
    <dgm:cxn modelId="{949297BB-4B3F-4B44-877B-239A40A61464}" type="presParOf" srcId="{258A5315-C182-46E2-8D8D-643409E75A34}" destId="{B2138994-97DE-49FD-A32E-CC6ADD38EF68}" srcOrd="0" destOrd="0" presId="urn:microsoft.com/office/officeart/2005/8/layout/cycle4"/>
    <dgm:cxn modelId="{EF8AF4DE-B128-4781-A35C-72E7D1069BCD}" type="presParOf" srcId="{258A5315-C182-46E2-8D8D-643409E75A34}" destId="{CABCA2DF-1EBF-4BA3-B7FB-C0C1E3443719}" srcOrd="1" destOrd="0" presId="urn:microsoft.com/office/officeart/2005/8/layout/cycle4"/>
    <dgm:cxn modelId="{B263B141-D318-42C3-AD75-431C1DBCF579}" type="presParOf" srcId="{62CCC1A2-5691-4B39-BB5E-680E20E13B4F}" destId="{6849699A-C0F4-46F6-9353-050962E776BB}" srcOrd="2" destOrd="0" presId="urn:microsoft.com/office/officeart/2005/8/layout/cycle4"/>
    <dgm:cxn modelId="{265E82A0-C3FE-4F4D-BB22-7A6A8F130085}" type="presParOf" srcId="{6849699A-C0F4-46F6-9353-050962E776BB}" destId="{C413B06C-458B-41C8-B4E0-4E033AB8C5C6}" srcOrd="0" destOrd="0" presId="urn:microsoft.com/office/officeart/2005/8/layout/cycle4"/>
    <dgm:cxn modelId="{7C50A8DC-BA8E-4ACD-AFFE-B7DAE0886F1C}" type="presParOf" srcId="{6849699A-C0F4-46F6-9353-050962E776BB}" destId="{1FF6BB11-3961-41AF-A1E9-0CED55BDF2B7}" srcOrd="1" destOrd="0" presId="urn:microsoft.com/office/officeart/2005/8/layout/cycle4"/>
    <dgm:cxn modelId="{497AABF9-551E-4D99-B5D9-60C377C9D8F1}" type="presParOf" srcId="{62CCC1A2-5691-4B39-BB5E-680E20E13B4F}" destId="{2BE7AD98-B919-4320-93FB-047BF4BE2F23}" srcOrd="3" destOrd="0" presId="urn:microsoft.com/office/officeart/2005/8/layout/cycle4"/>
    <dgm:cxn modelId="{D413EAB8-FBA4-4855-96F6-78AC6200CBB8}" type="presParOf" srcId="{2BE7AD98-B919-4320-93FB-047BF4BE2F23}" destId="{FE1E24F1-FA38-47AF-B739-CFBB58688E7A}" srcOrd="0" destOrd="0" presId="urn:microsoft.com/office/officeart/2005/8/layout/cycle4"/>
    <dgm:cxn modelId="{673EEF9A-C046-4F9D-AE80-58E0A9C95791}" type="presParOf" srcId="{2BE7AD98-B919-4320-93FB-047BF4BE2F23}" destId="{A4DC863B-6488-4F11-8E6C-13D4381C3668}" srcOrd="1" destOrd="0" presId="urn:microsoft.com/office/officeart/2005/8/layout/cycle4"/>
    <dgm:cxn modelId="{16030D6F-0FB7-40A3-BA97-07879207A6D4}" type="presParOf" srcId="{62CCC1A2-5691-4B39-BB5E-680E20E13B4F}" destId="{1B9E0A46-D546-4092-B63F-3212A09C5D61}" srcOrd="4" destOrd="0" presId="urn:microsoft.com/office/officeart/2005/8/layout/cycle4"/>
    <dgm:cxn modelId="{0EDC98DF-01EB-4BE9-B2BA-3968BB5F701A}" type="presParOf" srcId="{80A190CB-B6D5-4923-91B8-68895DBCB9E3}" destId="{1904E4F4-1993-44F2-86A7-0D848DB2BFFB}" srcOrd="1" destOrd="0" presId="urn:microsoft.com/office/officeart/2005/8/layout/cycle4"/>
    <dgm:cxn modelId="{4CFA1386-5BE1-42F0-8F82-C54D356418E8}" type="presParOf" srcId="{1904E4F4-1993-44F2-86A7-0D848DB2BFFB}" destId="{04EBCF6C-9722-4601-843B-5FEF6AAF8BC2}" srcOrd="0" destOrd="0" presId="urn:microsoft.com/office/officeart/2005/8/layout/cycle4"/>
    <dgm:cxn modelId="{2237E8BE-65EF-4312-AB32-1DF42305E77D}" type="presParOf" srcId="{1904E4F4-1993-44F2-86A7-0D848DB2BFFB}" destId="{C37DA6B2-A788-4114-98A4-2807A3B8069A}" srcOrd="1" destOrd="0" presId="urn:microsoft.com/office/officeart/2005/8/layout/cycle4"/>
    <dgm:cxn modelId="{A90AAD01-2312-4AC2-98DD-419128135DD5}" type="presParOf" srcId="{1904E4F4-1993-44F2-86A7-0D848DB2BFFB}" destId="{1E5A18E1-D795-4173-AA17-9D446F73A44D}" srcOrd="2" destOrd="0" presId="urn:microsoft.com/office/officeart/2005/8/layout/cycle4"/>
    <dgm:cxn modelId="{264AD78A-FFEC-4BB6-98E7-05A454C10B9C}" type="presParOf" srcId="{1904E4F4-1993-44F2-86A7-0D848DB2BFFB}" destId="{965611E6-01CE-4FDD-ADDF-5F2C71E8F54E}" srcOrd="3" destOrd="0" presId="urn:microsoft.com/office/officeart/2005/8/layout/cycle4"/>
    <dgm:cxn modelId="{5BD201C0-C985-4CBD-93ED-C73CD5A964A6}" type="presParOf" srcId="{1904E4F4-1993-44F2-86A7-0D848DB2BFFB}" destId="{E5112CCB-B7E2-486F-88DA-46E9D3F51C97}" srcOrd="4" destOrd="0" presId="urn:microsoft.com/office/officeart/2005/8/layout/cycle4"/>
    <dgm:cxn modelId="{30C9CDE0-B264-4451-B5A8-FF136C932F3D}" type="presParOf" srcId="{80A190CB-B6D5-4923-91B8-68895DBCB9E3}" destId="{C375C3BC-EAD2-4EDA-8AF6-03E08C4590BE}" srcOrd="2" destOrd="0" presId="urn:microsoft.com/office/officeart/2005/8/layout/cycle4"/>
    <dgm:cxn modelId="{06056F91-E835-435F-96E1-A089346E18B8}" type="presParOf" srcId="{80A190CB-B6D5-4923-91B8-68895DBCB9E3}" destId="{13020084-A3E3-4CF7-958A-FECB544F8A9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5C1EC2-5851-49E5-BF67-88AC3EAB940F}" type="doc">
      <dgm:prSet loTypeId="urn:microsoft.com/office/officeart/2005/8/layout/radial4" loCatId="relationship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273C163-3B5E-4DEC-9CAA-7EF35BC21477}">
      <dgm:prSet phldrT="[Text]"/>
      <dgm:spPr/>
      <dgm:t>
        <a:bodyPr/>
        <a:lstStyle/>
        <a:p>
          <a:r>
            <a:rPr lang="en-GB" dirty="0" smtClean="0"/>
            <a:t>Genetic services </a:t>
          </a:r>
          <a:endParaRPr lang="en-GB" dirty="0"/>
        </a:p>
      </dgm:t>
    </dgm:pt>
    <dgm:pt modelId="{3D07853B-5BAA-4FB0-827C-5484A94AD37A}" type="parTrans" cxnId="{2B48334B-B1A5-4FC6-A10C-C05CDB3F5B6F}">
      <dgm:prSet/>
      <dgm:spPr/>
      <dgm:t>
        <a:bodyPr/>
        <a:lstStyle/>
        <a:p>
          <a:endParaRPr lang="en-GB"/>
        </a:p>
      </dgm:t>
    </dgm:pt>
    <dgm:pt modelId="{5E4ACA9B-CEDC-43D2-A106-79568532B041}" type="sibTrans" cxnId="{2B48334B-B1A5-4FC6-A10C-C05CDB3F5B6F}">
      <dgm:prSet/>
      <dgm:spPr/>
      <dgm:t>
        <a:bodyPr/>
        <a:lstStyle/>
        <a:p>
          <a:endParaRPr lang="en-GB"/>
        </a:p>
      </dgm:t>
    </dgm:pt>
    <dgm:pt modelId="{2D333C27-DCA6-4099-82DF-06A4C2C248BE}">
      <dgm:prSet phldrT="[Text]"/>
      <dgm:spPr/>
      <dgm:t>
        <a:bodyPr/>
        <a:lstStyle/>
        <a:p>
          <a:r>
            <a:rPr lang="en-GB" dirty="0" smtClean="0"/>
            <a:t>Clinicians &amp; Caregivers </a:t>
          </a:r>
        </a:p>
        <a:p>
          <a:r>
            <a:rPr lang="en-GB" dirty="0" smtClean="0"/>
            <a:t>Education </a:t>
          </a:r>
          <a:endParaRPr lang="en-GB" dirty="0"/>
        </a:p>
      </dgm:t>
    </dgm:pt>
    <dgm:pt modelId="{CEFBF181-75DC-4C78-9B73-A8541F00CCE4}" type="parTrans" cxnId="{766A1E86-3BEC-498E-B89E-D8E6DC0F6417}">
      <dgm:prSet/>
      <dgm:spPr/>
      <dgm:t>
        <a:bodyPr/>
        <a:lstStyle/>
        <a:p>
          <a:endParaRPr lang="en-GB"/>
        </a:p>
      </dgm:t>
    </dgm:pt>
    <dgm:pt modelId="{2FCE7672-24A8-4DA7-B752-407312CCDB48}" type="sibTrans" cxnId="{766A1E86-3BEC-498E-B89E-D8E6DC0F6417}">
      <dgm:prSet/>
      <dgm:spPr/>
      <dgm:t>
        <a:bodyPr/>
        <a:lstStyle/>
        <a:p>
          <a:endParaRPr lang="en-GB"/>
        </a:p>
      </dgm:t>
    </dgm:pt>
    <dgm:pt modelId="{10581F3E-3E74-40F3-87DD-37ADB54B4049}">
      <dgm:prSet phldrT="[Text]"/>
      <dgm:spPr/>
      <dgm:t>
        <a:bodyPr/>
        <a:lstStyle/>
        <a:p>
          <a:r>
            <a:rPr lang="en-GB" dirty="0" smtClean="0"/>
            <a:t>Genetic testing </a:t>
          </a:r>
          <a:endParaRPr lang="en-GB" dirty="0"/>
        </a:p>
      </dgm:t>
    </dgm:pt>
    <dgm:pt modelId="{DA6EFE9A-3584-44D9-862B-B2F8F22B8BBF}" type="parTrans" cxnId="{453F9C0E-DBCE-46E8-A6E4-AE92C53549FB}">
      <dgm:prSet/>
      <dgm:spPr/>
      <dgm:t>
        <a:bodyPr/>
        <a:lstStyle/>
        <a:p>
          <a:endParaRPr lang="en-GB"/>
        </a:p>
      </dgm:t>
    </dgm:pt>
    <dgm:pt modelId="{C34AFC68-A0B3-4D9D-A384-81D1CF16E44B}" type="sibTrans" cxnId="{453F9C0E-DBCE-46E8-A6E4-AE92C53549FB}">
      <dgm:prSet/>
      <dgm:spPr/>
      <dgm:t>
        <a:bodyPr/>
        <a:lstStyle/>
        <a:p>
          <a:endParaRPr lang="en-GB"/>
        </a:p>
      </dgm:t>
    </dgm:pt>
    <dgm:pt modelId="{EFB7480A-2A24-4437-B8EE-1652478A8D22}">
      <dgm:prSet phldrT="[Text]"/>
      <dgm:spPr/>
      <dgm:t>
        <a:bodyPr/>
        <a:lstStyle/>
        <a:p>
          <a:r>
            <a:rPr lang="en-GB" dirty="0" smtClean="0"/>
            <a:t>Genetic counselling </a:t>
          </a:r>
          <a:endParaRPr lang="en-GB" dirty="0"/>
        </a:p>
      </dgm:t>
    </dgm:pt>
    <dgm:pt modelId="{F771584A-EE62-4425-AD25-0A77B9978E09}" type="parTrans" cxnId="{E70384FF-E4A0-464D-AF8C-53B4D1E0CF3A}">
      <dgm:prSet/>
      <dgm:spPr/>
      <dgm:t>
        <a:bodyPr/>
        <a:lstStyle/>
        <a:p>
          <a:endParaRPr lang="en-GB"/>
        </a:p>
      </dgm:t>
    </dgm:pt>
    <dgm:pt modelId="{47653BA2-3C75-4F0B-9D9B-5F411C4EB709}" type="sibTrans" cxnId="{E70384FF-E4A0-464D-AF8C-53B4D1E0CF3A}">
      <dgm:prSet/>
      <dgm:spPr/>
      <dgm:t>
        <a:bodyPr/>
        <a:lstStyle/>
        <a:p>
          <a:endParaRPr lang="en-GB"/>
        </a:p>
      </dgm:t>
    </dgm:pt>
    <dgm:pt modelId="{6657B880-A809-4D4F-9856-DFBD699CA197}" type="pres">
      <dgm:prSet presAssocID="{055C1EC2-5851-49E5-BF67-88AC3EAB940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81732CB-B933-4F46-A30D-7CA9D6207B3C}" type="pres">
      <dgm:prSet presAssocID="{7273C163-3B5E-4DEC-9CAA-7EF35BC21477}" presName="centerShape" presStyleLbl="node0" presStyleIdx="0" presStyleCnt="1"/>
      <dgm:spPr/>
      <dgm:t>
        <a:bodyPr/>
        <a:lstStyle/>
        <a:p>
          <a:endParaRPr lang="en-GB"/>
        </a:p>
      </dgm:t>
    </dgm:pt>
    <dgm:pt modelId="{FCA9718F-7060-4D76-92D1-5D03510F4910}" type="pres">
      <dgm:prSet presAssocID="{CEFBF181-75DC-4C78-9B73-A8541F00CCE4}" presName="parTrans" presStyleLbl="bgSibTrans2D1" presStyleIdx="0" presStyleCnt="3"/>
      <dgm:spPr/>
      <dgm:t>
        <a:bodyPr/>
        <a:lstStyle/>
        <a:p>
          <a:endParaRPr lang="en-GB"/>
        </a:p>
      </dgm:t>
    </dgm:pt>
    <dgm:pt modelId="{944C7CBE-6247-4213-B78E-703C91F0F589}" type="pres">
      <dgm:prSet presAssocID="{2D333C27-DCA6-4099-82DF-06A4C2C248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EC9A4EA-FB7D-436D-9A3B-7DC46AE8E315}" type="pres">
      <dgm:prSet presAssocID="{DA6EFE9A-3584-44D9-862B-B2F8F22B8BBF}" presName="parTrans" presStyleLbl="bgSibTrans2D1" presStyleIdx="1" presStyleCnt="3"/>
      <dgm:spPr/>
      <dgm:t>
        <a:bodyPr/>
        <a:lstStyle/>
        <a:p>
          <a:endParaRPr lang="en-GB"/>
        </a:p>
      </dgm:t>
    </dgm:pt>
    <dgm:pt modelId="{2A045028-47E3-46F8-904E-ABC21CE13D39}" type="pres">
      <dgm:prSet presAssocID="{10581F3E-3E74-40F3-87DD-37ADB54B404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A79B5D-7512-4888-A981-139A027A6F3E}" type="pres">
      <dgm:prSet presAssocID="{F771584A-EE62-4425-AD25-0A77B9978E09}" presName="parTrans" presStyleLbl="bgSibTrans2D1" presStyleIdx="2" presStyleCnt="3"/>
      <dgm:spPr/>
      <dgm:t>
        <a:bodyPr/>
        <a:lstStyle/>
        <a:p>
          <a:endParaRPr lang="en-GB"/>
        </a:p>
      </dgm:t>
    </dgm:pt>
    <dgm:pt modelId="{732631C4-6F61-4877-B929-CB680CB09A0F}" type="pres">
      <dgm:prSet presAssocID="{EFB7480A-2A24-4437-B8EE-1652478A8D2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628474A-8CC2-4485-AAEA-861329EB53D1}" type="presOf" srcId="{7273C163-3B5E-4DEC-9CAA-7EF35BC21477}" destId="{981732CB-B933-4F46-A30D-7CA9D6207B3C}" srcOrd="0" destOrd="0" presId="urn:microsoft.com/office/officeart/2005/8/layout/radial4"/>
    <dgm:cxn modelId="{3132345E-CE1F-49E3-8569-6E2E7FA559FF}" type="presOf" srcId="{2D333C27-DCA6-4099-82DF-06A4C2C248BE}" destId="{944C7CBE-6247-4213-B78E-703C91F0F589}" srcOrd="0" destOrd="0" presId="urn:microsoft.com/office/officeart/2005/8/layout/radial4"/>
    <dgm:cxn modelId="{766A1E86-3BEC-498E-B89E-D8E6DC0F6417}" srcId="{7273C163-3B5E-4DEC-9CAA-7EF35BC21477}" destId="{2D333C27-DCA6-4099-82DF-06A4C2C248BE}" srcOrd="0" destOrd="0" parTransId="{CEFBF181-75DC-4C78-9B73-A8541F00CCE4}" sibTransId="{2FCE7672-24A8-4DA7-B752-407312CCDB48}"/>
    <dgm:cxn modelId="{453F9C0E-DBCE-46E8-A6E4-AE92C53549FB}" srcId="{7273C163-3B5E-4DEC-9CAA-7EF35BC21477}" destId="{10581F3E-3E74-40F3-87DD-37ADB54B4049}" srcOrd="1" destOrd="0" parTransId="{DA6EFE9A-3584-44D9-862B-B2F8F22B8BBF}" sibTransId="{C34AFC68-A0B3-4D9D-A384-81D1CF16E44B}"/>
    <dgm:cxn modelId="{8A87FA02-D494-4E1E-BEAE-1BE556B19414}" type="presOf" srcId="{10581F3E-3E74-40F3-87DD-37ADB54B4049}" destId="{2A045028-47E3-46F8-904E-ABC21CE13D39}" srcOrd="0" destOrd="0" presId="urn:microsoft.com/office/officeart/2005/8/layout/radial4"/>
    <dgm:cxn modelId="{2B48334B-B1A5-4FC6-A10C-C05CDB3F5B6F}" srcId="{055C1EC2-5851-49E5-BF67-88AC3EAB940F}" destId="{7273C163-3B5E-4DEC-9CAA-7EF35BC21477}" srcOrd="0" destOrd="0" parTransId="{3D07853B-5BAA-4FB0-827C-5484A94AD37A}" sibTransId="{5E4ACA9B-CEDC-43D2-A106-79568532B041}"/>
    <dgm:cxn modelId="{2D5AA6F8-FEFE-4BD2-B658-BA6A3751DA06}" type="presOf" srcId="{DA6EFE9A-3584-44D9-862B-B2F8F22B8BBF}" destId="{9EC9A4EA-FB7D-436D-9A3B-7DC46AE8E315}" srcOrd="0" destOrd="0" presId="urn:microsoft.com/office/officeart/2005/8/layout/radial4"/>
    <dgm:cxn modelId="{FCAACE89-663E-434A-9E4C-02D191E5BBC7}" type="presOf" srcId="{CEFBF181-75DC-4C78-9B73-A8541F00CCE4}" destId="{FCA9718F-7060-4D76-92D1-5D03510F4910}" srcOrd="0" destOrd="0" presId="urn:microsoft.com/office/officeart/2005/8/layout/radial4"/>
    <dgm:cxn modelId="{17638111-833F-493C-8884-C1A02ADC9538}" type="presOf" srcId="{055C1EC2-5851-49E5-BF67-88AC3EAB940F}" destId="{6657B880-A809-4D4F-9856-DFBD699CA197}" srcOrd="0" destOrd="0" presId="urn:microsoft.com/office/officeart/2005/8/layout/radial4"/>
    <dgm:cxn modelId="{A09D2D34-DF6E-4B73-B371-126B9FA2C417}" type="presOf" srcId="{F771584A-EE62-4425-AD25-0A77B9978E09}" destId="{AAA79B5D-7512-4888-A981-139A027A6F3E}" srcOrd="0" destOrd="0" presId="urn:microsoft.com/office/officeart/2005/8/layout/radial4"/>
    <dgm:cxn modelId="{7E2DBD4E-AF95-4D06-A18F-C753448AF935}" type="presOf" srcId="{EFB7480A-2A24-4437-B8EE-1652478A8D22}" destId="{732631C4-6F61-4877-B929-CB680CB09A0F}" srcOrd="0" destOrd="0" presId="urn:microsoft.com/office/officeart/2005/8/layout/radial4"/>
    <dgm:cxn modelId="{E70384FF-E4A0-464D-AF8C-53B4D1E0CF3A}" srcId="{7273C163-3B5E-4DEC-9CAA-7EF35BC21477}" destId="{EFB7480A-2A24-4437-B8EE-1652478A8D22}" srcOrd="2" destOrd="0" parTransId="{F771584A-EE62-4425-AD25-0A77B9978E09}" sibTransId="{47653BA2-3C75-4F0B-9D9B-5F411C4EB709}"/>
    <dgm:cxn modelId="{4F3E653F-2D3E-44E5-B175-40194BDE8882}" type="presParOf" srcId="{6657B880-A809-4D4F-9856-DFBD699CA197}" destId="{981732CB-B933-4F46-A30D-7CA9D6207B3C}" srcOrd="0" destOrd="0" presId="urn:microsoft.com/office/officeart/2005/8/layout/radial4"/>
    <dgm:cxn modelId="{1C51EBA0-0848-40BD-A1FD-881551992A13}" type="presParOf" srcId="{6657B880-A809-4D4F-9856-DFBD699CA197}" destId="{FCA9718F-7060-4D76-92D1-5D03510F4910}" srcOrd="1" destOrd="0" presId="urn:microsoft.com/office/officeart/2005/8/layout/radial4"/>
    <dgm:cxn modelId="{CE3A6A76-F54D-4C3C-BEDF-E9EE9AF7B480}" type="presParOf" srcId="{6657B880-A809-4D4F-9856-DFBD699CA197}" destId="{944C7CBE-6247-4213-B78E-703C91F0F589}" srcOrd="2" destOrd="0" presId="urn:microsoft.com/office/officeart/2005/8/layout/radial4"/>
    <dgm:cxn modelId="{AB5D5830-A984-4EE8-8F22-E548953E98D1}" type="presParOf" srcId="{6657B880-A809-4D4F-9856-DFBD699CA197}" destId="{9EC9A4EA-FB7D-436D-9A3B-7DC46AE8E315}" srcOrd="3" destOrd="0" presId="urn:microsoft.com/office/officeart/2005/8/layout/radial4"/>
    <dgm:cxn modelId="{630E9F88-A03F-4D21-BADB-520B6DF85D96}" type="presParOf" srcId="{6657B880-A809-4D4F-9856-DFBD699CA197}" destId="{2A045028-47E3-46F8-904E-ABC21CE13D39}" srcOrd="4" destOrd="0" presId="urn:microsoft.com/office/officeart/2005/8/layout/radial4"/>
    <dgm:cxn modelId="{432406B2-3353-403E-9E79-AFF52D84D913}" type="presParOf" srcId="{6657B880-A809-4D4F-9856-DFBD699CA197}" destId="{AAA79B5D-7512-4888-A981-139A027A6F3E}" srcOrd="5" destOrd="0" presId="urn:microsoft.com/office/officeart/2005/8/layout/radial4"/>
    <dgm:cxn modelId="{B3FBB3E9-86D0-406C-B5E9-6967580F1E6D}" type="presParOf" srcId="{6657B880-A809-4D4F-9856-DFBD699CA197}" destId="{732631C4-6F61-4877-B929-CB680CB09A0F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94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66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23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32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60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03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10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6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40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9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61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A41E372-4C03-410E-ADF5-59C9D649D9A1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758AE4E-1F15-4A29-B704-FBA501AFFCC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12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sz="4000" b="1" dirty="0" smtClean="0">
                <a:latin typeface="Arial Rounded MT Bold" panose="020F0704030504030204" pitchFamily="34" charset="0"/>
              </a:rPr>
              <a:t>THE </a:t>
            </a:r>
            <a:r>
              <a:rPr lang="en-GB" sz="4000" b="1" dirty="0">
                <a:latin typeface="Arial Rounded MT Bold" panose="020F0704030504030204" pitchFamily="34" charset="0"/>
              </a:rPr>
              <a:t>VELUX STIFTUNG </a:t>
            </a:r>
            <a:r>
              <a:rPr lang="en-GB" sz="4000" b="1" dirty="0" smtClean="0">
                <a:latin typeface="Arial Rounded MT Bold" panose="020F0704030504030204" pitchFamily="34" charset="0"/>
              </a:rPr>
              <a:t>RETINOBLASTOMA  MOLECULAR RESEARCH PROJECT </a:t>
            </a:r>
            <a:r>
              <a:rPr lang="en-GB" sz="4000" b="1" dirty="0">
                <a:latin typeface="Arial Rounded MT Bold" panose="020F0704030504030204" pitchFamily="34" charset="0"/>
              </a:rPr>
              <a:t>	</a:t>
            </a:r>
            <a:br>
              <a:rPr lang="en-GB" sz="4000" b="1" dirty="0">
                <a:latin typeface="Arial Rounded MT Bold" panose="020F0704030504030204" pitchFamily="34" charset="0"/>
              </a:rPr>
            </a:br>
            <a:endParaRPr lang="en-GB" sz="400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Dr. Lucy Njambi: PI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Dr. Helen Dimaras: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-PI</a:t>
            </a:r>
          </a:p>
          <a:p>
            <a:pPr lvl="6"/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14.05.2024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7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01600"/>
            <a:ext cx="12075885" cy="1567543"/>
          </a:xfrm>
        </p:spPr>
        <p:txBody>
          <a:bodyPr>
            <a:noAutofit/>
          </a:bodyPr>
          <a:lstStyle/>
          <a:p>
            <a:pPr lvl="0"/>
            <a:r>
              <a:rPr lang="en-GB" sz="4000" b="1" dirty="0" smtClean="0">
                <a:latin typeface="Arial Rounded MT Bold" panose="020F0704030504030204" pitchFamily="34" charset="0"/>
              </a:rPr>
              <a:t/>
            </a:r>
            <a:br>
              <a:rPr lang="en-GB" sz="4000" b="1" dirty="0" smtClean="0">
                <a:latin typeface="Arial Rounded MT Bold" panose="020F0704030504030204" pitchFamily="34" charset="0"/>
              </a:rPr>
            </a:br>
            <a:r>
              <a:rPr lang="en-GB" sz="4000" b="1" dirty="0" smtClean="0">
                <a:latin typeface="Arial Rounded MT Bold" panose="020F0704030504030204" pitchFamily="34" charset="0"/>
              </a:rPr>
              <a:t/>
            </a:r>
            <a:br>
              <a:rPr lang="en-GB" sz="4000" b="1" dirty="0" smtClean="0">
                <a:latin typeface="Arial Rounded MT Bold" panose="020F0704030504030204" pitchFamily="34" charset="0"/>
              </a:rPr>
            </a:br>
            <a:r>
              <a:rPr lang="en-GB" sz="4000" b="1" dirty="0">
                <a:latin typeface="Arial Rounded MT Bold" panose="020F0704030504030204" pitchFamily="34" charset="0"/>
              </a:rPr>
              <a:t/>
            </a:r>
            <a:br>
              <a:rPr lang="en-GB" sz="4000" b="1" dirty="0">
                <a:latin typeface="Arial Rounded MT Bold" panose="020F0704030504030204" pitchFamily="34" charset="0"/>
              </a:rPr>
            </a:br>
            <a:r>
              <a:rPr lang="en-GB" sz="4000" b="1" dirty="0" smtClean="0">
                <a:latin typeface="Arial Rounded MT Bold" panose="020F0704030504030204" pitchFamily="34" charset="0"/>
              </a:rPr>
              <a:t>Comparative </a:t>
            </a:r>
            <a:r>
              <a:rPr lang="en-GB" sz="4000" b="1" dirty="0">
                <a:latin typeface="Arial Rounded MT Bold" panose="020F0704030504030204" pitchFamily="34" charset="0"/>
              </a:rPr>
              <a:t>study in time to tumour detection in familial RB at KNH and SickKids – 2020</a:t>
            </a:r>
            <a:br>
              <a:rPr lang="en-GB" sz="4000" b="1" dirty="0">
                <a:latin typeface="Arial Rounded MT Bold" panose="020F0704030504030204" pitchFamily="34" charset="0"/>
              </a:rPr>
            </a:br>
            <a:endParaRPr lang="en-GB" sz="4000" dirty="0">
              <a:latin typeface="Arial Rounded MT Bold" panose="020F070403050403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637928" y="1825625"/>
            <a:ext cx="3715871" cy="4351338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/>
              </a:rPr>
              <a:t>Delayed diagnosis and poor outcome without genetic testing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/>
              </a:rPr>
              <a:t>Mean time 3.8 Vs 25 months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/>
              </a:rPr>
              <a:t>Better Vision- SickKids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/>
              </a:rPr>
              <a:t>Enucleation: 5 Vs 100% 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/>
              </a:rPr>
              <a:t>KNH: 17% extraocular</a:t>
            </a:r>
          </a:p>
          <a:p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242047" y="1919289"/>
            <a:ext cx="7247323" cy="2696254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993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1601"/>
            <a:ext cx="12192000" cy="1635760"/>
          </a:xfrm>
        </p:spPr>
        <p:txBody>
          <a:bodyPr>
            <a:noAutofit/>
          </a:bodyPr>
          <a:lstStyle/>
          <a:p>
            <a:pPr lvl="0"/>
            <a:r>
              <a:rPr lang="en-GB" sz="4000" b="1" dirty="0" smtClean="0">
                <a:latin typeface="Arial Rounded MT Bold" panose="020F0704030504030204" pitchFamily="34" charset="0"/>
              </a:rPr>
              <a:t>O</a:t>
            </a:r>
            <a:r>
              <a:rPr lang="en-GB" sz="4000" b="1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pportunities and barriers for genetic  service delivery in Kenya - 2021 </a:t>
            </a:r>
            <a:r>
              <a:rPr lang="en-GB" sz="4000" dirty="0" smtClean="0">
                <a:latin typeface="Arial Rounded MT Bold" panose="020F0704030504030204" pitchFamily="34" charset="0"/>
              </a:rPr>
              <a:t/>
            </a:r>
            <a:br>
              <a:rPr lang="en-GB" sz="4000" dirty="0" smtClean="0">
                <a:latin typeface="Arial Rounded MT Bold" panose="020F0704030504030204" pitchFamily="34" charset="0"/>
              </a:rPr>
            </a:br>
            <a:endParaRPr lang="en-GB" sz="4000" dirty="0"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132318" y="1845734"/>
            <a:ext cx="4082527" cy="4023360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Opportunities: Demand, Education &amp; Training, Lab infrastructure, Collaboration</a:t>
            </a:r>
          </a:p>
          <a:p>
            <a:pPr lvl="0">
              <a:buFont typeface="Wingdings" panose="05000000000000000000" pitchFamily="2" charset="2"/>
              <a:buChar char="v"/>
            </a:pP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Challenges: Education &amp; Training, Costs, Counselling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0" y="1475537"/>
            <a:ext cx="6691086" cy="3531892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0271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76148" y="736280"/>
            <a:ext cx="10533529" cy="3415553"/>
          </a:xfrm>
        </p:spPr>
        <p:txBody>
          <a:bodyPr>
            <a:normAutofit/>
          </a:bodyPr>
          <a:lstStyle/>
          <a:p>
            <a:r>
              <a:rPr lang="en-GB" sz="4000" b="1" dirty="0" smtClean="0">
                <a:latin typeface="Arial Rounded MT Bold" panose="020F0704030504030204" pitchFamily="34" charset="0"/>
              </a:rPr>
              <a:t/>
            </a:r>
            <a:br>
              <a:rPr lang="en-GB" sz="4000" b="1" dirty="0" smtClean="0">
                <a:latin typeface="Arial Rounded MT Bold" panose="020F0704030504030204" pitchFamily="34" charset="0"/>
              </a:rPr>
            </a:br>
            <a:r>
              <a:rPr lang="en-GB" sz="2800" b="1" dirty="0" smtClean="0">
                <a:latin typeface="Arial Rounded MT Bold" panose="020F0704030504030204" pitchFamily="34" charset="0"/>
              </a:rPr>
              <a:t>BUILDING </a:t>
            </a:r>
            <a:r>
              <a:rPr lang="en-GB" sz="2800" b="1" dirty="0">
                <a:latin typeface="Arial Rounded MT Bold" panose="020F0704030504030204" pitchFamily="34" charset="0"/>
              </a:rPr>
              <a:t>CAPACITY IN MOLECULAR CANCER RESEARCH IN KENYA THROUGH ANALYSIS OF RETINOBLASTOMA HETEROGENEITY</a:t>
            </a:r>
            <a:r>
              <a:rPr lang="en-GB" sz="2800" dirty="0"/>
              <a:t/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4388726"/>
            <a:ext cx="1761565" cy="1850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9997" b="30977"/>
          <a:stretch/>
        </p:blipFill>
        <p:spPr>
          <a:xfrm>
            <a:off x="3240740" y="228600"/>
            <a:ext cx="3792071" cy="1264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13" y="5381964"/>
            <a:ext cx="6149087" cy="8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Velux Stiftung Grant 2022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4094" y="1839072"/>
            <a:ext cx="11295530" cy="43734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Ophthalmology research grant in low- and middle-income countries</a:t>
            </a:r>
          </a:p>
          <a:p>
            <a:pPr lvl="2"/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High impact research to foster change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Interdisciplinary</a:t>
            </a: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biomedical</a:t>
            </a: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projects </a:t>
            </a: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 ophthalmology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Aim to develop and assess new diagnostic, prevention, or treatment methods for eye diseases adapted to the local context and environment of LMICs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997" b="30977"/>
          <a:stretch/>
        </p:blipFill>
        <p:spPr>
          <a:xfrm>
            <a:off x="8399929" y="209223"/>
            <a:ext cx="3792071" cy="12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0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81947289"/>
              </p:ext>
            </p:extLst>
          </p:nvPr>
        </p:nvGraphicFramePr>
        <p:xfrm>
          <a:off x="943429" y="0"/>
          <a:ext cx="10943771" cy="672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63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743" y="286603"/>
            <a:ext cx="10908937" cy="729397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Conclusion </a:t>
            </a:r>
            <a:endParaRPr lang="en-GB" sz="4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660903"/>
              </p:ext>
            </p:extLst>
          </p:nvPr>
        </p:nvGraphicFramePr>
        <p:xfrm>
          <a:off x="624115" y="1378857"/>
          <a:ext cx="10189028" cy="4630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908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4" y="1633719"/>
            <a:ext cx="2310584" cy="44565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12" y="1633719"/>
            <a:ext cx="6844766" cy="4456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478" y="2901797"/>
            <a:ext cx="2840982" cy="318848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524" y="216622"/>
            <a:ext cx="11647205" cy="832250"/>
          </a:xfrm>
        </p:spPr>
        <p:txBody>
          <a:bodyPr>
            <a:normAutofit fontScale="90000"/>
          </a:bodyPr>
          <a:lstStyle/>
          <a:p>
            <a:r>
              <a:rPr lang="en-GB" sz="4000" dirty="0" smtClean="0">
                <a:latin typeface="Arial Rounded MT Bold" panose="020F0704030504030204" pitchFamily="34" charset="0"/>
              </a:rPr>
              <a:t>Break the cycle:  Foster change in RB care in Kenya</a:t>
            </a:r>
            <a:endParaRPr lang="en-GB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47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271" t="10231" r="4746" b="11739"/>
          <a:stretch/>
        </p:blipFill>
        <p:spPr>
          <a:xfrm>
            <a:off x="0" y="1770742"/>
            <a:ext cx="5050973" cy="27577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116" y="1342569"/>
            <a:ext cx="6889450" cy="38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8232"/>
            <a:ext cx="11205882" cy="872004"/>
          </a:xfrm>
        </p:spPr>
        <p:txBody>
          <a:bodyPr/>
          <a:lstStyle/>
          <a:p>
            <a:r>
              <a:rPr lang="en-GB" sz="4000" dirty="0" smtClean="0">
                <a:latin typeface="Arial Rounded MT Bold" panose="020F0704030504030204" pitchFamily="34" charset="0"/>
              </a:rPr>
              <a:t>Objectives</a:t>
            </a:r>
            <a:r>
              <a:rPr lang="en-GB" dirty="0" smtClean="0">
                <a:latin typeface="Arial Rounded MT Bold" panose="020F0704030504030204" pitchFamily="34" charset="0"/>
              </a:rPr>
              <a:t> </a:t>
            </a:r>
            <a:endParaRPr lang="en-GB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41" y="1825625"/>
            <a:ext cx="11084859" cy="4351338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Highlight ground work for setting up RB genetic services in Kenya</a:t>
            </a:r>
          </a:p>
          <a:p>
            <a:pPr marL="0" lvl="0" indent="0">
              <a:buNone/>
            </a:pP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Overview of the Velux Stiftung RB genetics project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Vision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Goals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 </a:t>
            </a:r>
          </a:p>
          <a:p>
            <a:pPr marL="914400" lvl="2" indent="0">
              <a:buNone/>
            </a:pP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Role of collaborators and stakeholders</a:t>
            </a:r>
          </a:p>
        </p:txBody>
      </p:sp>
    </p:spTree>
    <p:extLst>
      <p:ext uri="{BB962C8B-B14F-4D97-AF65-F5344CB8AC3E}">
        <p14:creationId xmlns:p14="http://schemas.microsoft.com/office/powerpoint/2010/main" val="23462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668000" cy="1151432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Arial Rounded MT Bold" panose="020F0704030504030204" pitchFamily="34" charset="0"/>
              </a:rPr>
              <a:t>Introduction on Retinoblastoma</a:t>
            </a:r>
            <a:endParaRPr lang="en-GB" sz="4000" dirty="0"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4094" y="1734670"/>
            <a:ext cx="11707906" cy="48409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Commonest intraocular malignancy in children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Arises from the </a:t>
            </a:r>
            <a:r>
              <a:rPr lang="en-GB" sz="2400" b="1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retina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Incidence worldwide 1:17,000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No sex, race preponderance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Commonly presents in children </a:t>
            </a:r>
            <a:r>
              <a:rPr lang="en-GB" sz="2400" b="1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below 5 years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It can affect one eye </a:t>
            </a:r>
            <a:r>
              <a:rPr lang="en-GB" sz="2400" b="1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(60%) </a:t>
            </a: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or both eyes </a:t>
            </a:r>
            <a:r>
              <a:rPr lang="en-GB" sz="2400" b="1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(40%)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b="1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Family history </a:t>
            </a: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in </a:t>
            </a:r>
            <a:r>
              <a:rPr lang="en-GB" sz="2400" b="1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10%</a:t>
            </a: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 of the children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In Kenya, it contributes 5 % cancers 10% blindness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Survival 26%(2008); 69% (</a:t>
            </a: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2019</a:t>
            </a:r>
            <a:r>
              <a:rPr lang="en-GB" sz="2400" dirty="0" smtClean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 smtClean="0">
              <a:latin typeface="Arial" panose="020B0604020202020204" pitchFamily="34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807" y="1355646"/>
            <a:ext cx="3225064" cy="2767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07" y="4327683"/>
            <a:ext cx="3225064" cy="24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304364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Arial Rounded MT Bold" panose="020F0704030504030204" pitchFamily="34" charset="0"/>
              </a:rPr>
              <a:t>Introduction on Retinoblastoma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494" y="1855694"/>
            <a:ext cx="12008224" cy="43212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First tumour described to have genetic origin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Mutation of </a:t>
            </a:r>
            <a:r>
              <a:rPr lang="en-GB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RB1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gene,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tumour suppressor gene </a:t>
            </a: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All bilateral and familial cases are heritable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Need for serial examination under anaesthesia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Genetic testing recommended for the standard care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Genetic services remain scarce and limited in the LMICs</a:t>
            </a:r>
          </a:p>
          <a:p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951" y="1641607"/>
            <a:ext cx="2648481" cy="42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5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389"/>
            <a:ext cx="11353800" cy="941293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Arial Rounded MT Bold" panose="020F0704030504030204" pitchFamily="34" charset="0"/>
              </a:rPr>
              <a:t>Benefits of Genetic testing</a:t>
            </a:r>
            <a:endParaRPr lang="en-GB" sz="40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23" y="1825625"/>
            <a:ext cx="11604811" cy="481722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Improves outcomes and reduces early mortality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Allows focused follow up of family members at risk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Reduces unnecessary examinations under anaesthesia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Allows informed reproductive choices and reduces psychological stress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Cost effective in the long- run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Reduces hospital systems / clinicians, social and overall economic burden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7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</p:spPr>
        <p:txBody>
          <a:bodyPr>
            <a:normAutofit/>
          </a:bodyPr>
          <a:lstStyle/>
          <a:p>
            <a:r>
              <a:rPr lang="en-GB" sz="4000" b="1" dirty="0" smtClean="0">
                <a:latin typeface="Arial Rounded MT Bold" panose="020F0704030504030204" pitchFamily="34" charset="0"/>
              </a:rPr>
              <a:t>The Kenya National retinoblastoma strategy 							(2008) </a:t>
            </a:r>
            <a:endParaRPr lang="en-GB" sz="40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59" y="1690689"/>
            <a:ext cx="11328407" cy="46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185954"/>
          </a:xfrm>
        </p:spPr>
        <p:txBody>
          <a:bodyPr>
            <a:normAutofit/>
          </a:bodyPr>
          <a:lstStyle/>
          <a:p>
            <a:r>
              <a:rPr lang="en-GB" dirty="0" smtClean="0"/>
              <a:t>              </a:t>
            </a:r>
            <a:r>
              <a:rPr lang="en-GB" sz="4000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Background work</a:t>
            </a:r>
            <a:br>
              <a:rPr lang="en-GB" sz="4000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</a:b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2501153"/>
            <a:ext cx="10058400" cy="3097467"/>
          </a:xfrm>
        </p:spPr>
        <p:txBody>
          <a:bodyPr/>
          <a:lstStyle/>
          <a:p>
            <a:r>
              <a:rPr lang="en-GB" sz="32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Prior research</a:t>
            </a:r>
          </a:p>
          <a:p>
            <a:r>
              <a:rPr lang="en-GB" sz="3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Identifying the gaps in genetic services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707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1353800" cy="1326924"/>
          </a:xfrm>
        </p:spPr>
        <p:txBody>
          <a:bodyPr>
            <a:normAutofit/>
          </a:bodyPr>
          <a:lstStyle/>
          <a:p>
            <a:pPr lvl="0"/>
            <a:r>
              <a:rPr lang="en-GB" sz="4000" b="1" dirty="0">
                <a:latin typeface="Arial Rounded MT Bold" panose="020F0704030504030204" pitchFamily="34" charset="0"/>
              </a:rPr>
              <a:t>Situation analysis research - 2013</a:t>
            </a:r>
            <a:r>
              <a:rPr lang="en-GB" sz="4000" dirty="0" smtClean="0">
                <a:latin typeface="Arial Rounded MT Bold" panose="020F0704030504030204" pitchFamily="34" charset="0"/>
              </a:rPr>
              <a:t/>
            </a:r>
            <a:br>
              <a:rPr lang="en-GB" sz="4000" dirty="0" smtClean="0">
                <a:latin typeface="Arial Rounded MT Bold" panose="020F0704030504030204" pitchFamily="34" charset="0"/>
              </a:rPr>
            </a:br>
            <a:endParaRPr lang="en-GB" sz="4000" dirty="0"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0305" y="4195483"/>
            <a:ext cx="6930375" cy="2662518"/>
          </a:xfrm>
        </p:spPr>
        <p:txBody>
          <a:bodyPr/>
          <a:lstStyle/>
          <a:p>
            <a:pPr lvl="0"/>
            <a:r>
              <a:rPr lang="en-GB" sz="2800" b="1" dirty="0" smtClean="0"/>
              <a:t>Suggested model focusing on: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800" dirty="0" smtClean="0"/>
              <a:t>Medical Education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800" dirty="0" smtClean="0"/>
              <a:t>Patient &amp; Family Counselling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800" dirty="0" smtClean="0"/>
              <a:t>Community Involvement </a:t>
            </a:r>
          </a:p>
          <a:p>
            <a:endParaRPr lang="en-GB" sz="2400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799294" y="980263"/>
            <a:ext cx="3980330" cy="5196700"/>
          </a:xfrm>
        </p:spPr>
        <p:txBody>
          <a:bodyPr/>
          <a:lstStyle/>
          <a:p>
            <a:pPr lvl="0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 to implementation of genetic services  identified by clinicians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Clinicians perspective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Patients perspective</a:t>
            </a: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7" y="980263"/>
            <a:ext cx="7098464" cy="32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54628"/>
          </a:xfrm>
        </p:spPr>
        <p:txBody>
          <a:bodyPr>
            <a:noAutofit/>
          </a:bodyPr>
          <a:lstStyle/>
          <a:p>
            <a:pPr lvl="0"/>
            <a:r>
              <a:rPr lang="en-GB" sz="4000" b="1" dirty="0">
                <a:latin typeface="Arial Rounded MT Bold" panose="020F0704030504030204" pitchFamily="34" charset="0"/>
              </a:rPr>
              <a:t>Knowledge gap of retinoblastoma origin /  genetics - 2017 </a:t>
            </a:r>
            <a:r>
              <a:rPr lang="en-GB" sz="4000" dirty="0" smtClean="0">
                <a:latin typeface="Arial Rounded MT Bold" panose="020F0704030504030204" pitchFamily="34" charset="0"/>
              </a:rPr>
              <a:t/>
            </a:r>
            <a:br>
              <a:rPr lang="en-GB" sz="4000" dirty="0" smtClean="0">
                <a:latin typeface="Arial Rounded MT Bold" panose="020F0704030504030204" pitchFamily="34" charset="0"/>
              </a:rPr>
            </a:br>
            <a:endParaRPr lang="en-GB" sz="4000" dirty="0">
              <a:latin typeface="Arial Rounded MT Bold" panose="020F070403050403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382434" y="1397837"/>
            <a:ext cx="4612342" cy="4779126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v"/>
            </a:pP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Origin of retinoblastoma unclear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Expressed need for genetic services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Families often confused about complex genetic consents and need counselling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Developed pilot counselling booklet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2" y="1654629"/>
            <a:ext cx="7084551" cy="355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245</TotalTime>
  <Words>443</Words>
  <Application>Microsoft Office PowerPoint</Application>
  <PresentationFormat>Widescreen</PresentationFormat>
  <Paragraphs>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Batang</vt:lpstr>
      <vt:lpstr>Arial</vt:lpstr>
      <vt:lpstr>Arial Rounded MT Bold</vt:lpstr>
      <vt:lpstr>Calibri</vt:lpstr>
      <vt:lpstr>Calibri Light</vt:lpstr>
      <vt:lpstr>Wingdings</vt:lpstr>
      <vt:lpstr>Retrospect</vt:lpstr>
      <vt:lpstr> THE VELUX STIFTUNG RETINOBLASTOMA  MOLECULAR RESEARCH PROJECT   </vt:lpstr>
      <vt:lpstr>Objectives </vt:lpstr>
      <vt:lpstr>Introduction on Retinoblastoma</vt:lpstr>
      <vt:lpstr>Introduction on Retinoblastoma</vt:lpstr>
      <vt:lpstr>Benefits of Genetic testing</vt:lpstr>
      <vt:lpstr>The Kenya National retinoblastoma strategy        (2008) </vt:lpstr>
      <vt:lpstr>              Background work </vt:lpstr>
      <vt:lpstr>Situation analysis research - 2013 </vt:lpstr>
      <vt:lpstr>Knowledge gap of retinoblastoma origin /  genetics - 2017  </vt:lpstr>
      <vt:lpstr>   Comparative study in time to tumour detection in familial RB at KNH and SickKids – 2020 </vt:lpstr>
      <vt:lpstr>Opportunities and barriers for genetic  service delivery in Kenya - 2021  </vt:lpstr>
      <vt:lpstr> BUILDING CAPACITY IN MOLECULAR CANCER RESEARCH IN KENYA THROUGH ANALYSIS OF RETINOBLASTOMA HETEROGENEITY </vt:lpstr>
      <vt:lpstr>Velux Stiftung Grant 2022</vt:lpstr>
      <vt:lpstr>PowerPoint Presentation</vt:lpstr>
      <vt:lpstr>Conclusion </vt:lpstr>
      <vt:lpstr>Break the cycle:  Foster change in RB care in Kenya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VELUX STIFTUNG RETINOBLASTOMA  MOLECULAR GENETICS PROJECT</dc:title>
  <dc:creator>Njambi</dc:creator>
  <cp:lastModifiedBy>Njambi</cp:lastModifiedBy>
  <cp:revision>36</cp:revision>
  <dcterms:created xsi:type="dcterms:W3CDTF">2024-05-09T06:46:11Z</dcterms:created>
  <dcterms:modified xsi:type="dcterms:W3CDTF">2024-05-14T16:17:42Z</dcterms:modified>
</cp:coreProperties>
</file>